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60" r:id="rId5"/>
    <p:sldId id="261" r:id="rId6"/>
    <p:sldId id="262" r:id="rId7"/>
    <p:sldId id="257" r:id="rId8"/>
    <p:sldId id="258"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3" r:id="rId23"/>
    <p:sldId id="284" r:id="rId24"/>
    <p:sldId id="276" r:id="rId25"/>
    <p:sldId id="277" r:id="rId26"/>
    <p:sldId id="278" r:id="rId27"/>
    <p:sldId id="279"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9DC70F9D-D5A2-4693-85DD-8B432D7B023E}" type="datetimeFigureOut">
              <a:rPr lang="ms-MY" smtClean="0"/>
              <a:t>11/09/2014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0B9F49A4-5F59-46DD-9E26-9E3CD283A9FF}" type="slidenum">
              <a:rPr lang="ms-MY" smtClean="0"/>
              <a:t>‹#›</a:t>
            </a:fld>
            <a:endParaRPr lang="ms-MY"/>
          </a:p>
        </p:txBody>
      </p:sp>
    </p:spTree>
    <p:extLst>
      <p:ext uri="{BB962C8B-B14F-4D97-AF65-F5344CB8AC3E}">
        <p14:creationId xmlns:p14="http://schemas.microsoft.com/office/powerpoint/2010/main" val="138040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DC70F9D-D5A2-4693-85DD-8B432D7B023E}" type="datetimeFigureOut">
              <a:rPr lang="ms-MY" smtClean="0"/>
              <a:t>11/09/2014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0B9F49A4-5F59-46DD-9E26-9E3CD283A9FF}" type="slidenum">
              <a:rPr lang="ms-MY" smtClean="0"/>
              <a:t>‹#›</a:t>
            </a:fld>
            <a:endParaRPr lang="ms-MY"/>
          </a:p>
        </p:txBody>
      </p:sp>
    </p:spTree>
    <p:extLst>
      <p:ext uri="{BB962C8B-B14F-4D97-AF65-F5344CB8AC3E}">
        <p14:creationId xmlns:p14="http://schemas.microsoft.com/office/powerpoint/2010/main" val="77712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DC70F9D-D5A2-4693-85DD-8B432D7B023E}" type="datetimeFigureOut">
              <a:rPr lang="ms-MY" smtClean="0"/>
              <a:t>11/09/2014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0B9F49A4-5F59-46DD-9E26-9E3CD283A9FF}" type="slidenum">
              <a:rPr lang="ms-MY" smtClean="0"/>
              <a:t>‹#›</a:t>
            </a:fld>
            <a:endParaRPr lang="ms-MY"/>
          </a:p>
        </p:txBody>
      </p:sp>
    </p:spTree>
    <p:extLst>
      <p:ext uri="{BB962C8B-B14F-4D97-AF65-F5344CB8AC3E}">
        <p14:creationId xmlns:p14="http://schemas.microsoft.com/office/powerpoint/2010/main" val="3868603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500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343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23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9/11/2014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93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9/11/2014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71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9/11/2014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96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9/11/2014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437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9/11/2014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9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9DC70F9D-D5A2-4693-85DD-8B432D7B023E}" type="datetimeFigureOut">
              <a:rPr lang="ms-MY" smtClean="0"/>
              <a:t>11/09/2014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0B9F49A4-5F59-46DD-9E26-9E3CD283A9FF}" type="slidenum">
              <a:rPr lang="ms-MY" smtClean="0"/>
              <a:t>‹#›</a:t>
            </a:fld>
            <a:endParaRPr lang="ms-MY"/>
          </a:p>
        </p:txBody>
      </p:sp>
    </p:spTree>
    <p:extLst>
      <p:ext uri="{BB962C8B-B14F-4D97-AF65-F5344CB8AC3E}">
        <p14:creationId xmlns:p14="http://schemas.microsoft.com/office/powerpoint/2010/main" val="4242237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9/11/2014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440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029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9/11/2014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60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70F9D-D5A2-4693-85DD-8B432D7B023E}" type="datetimeFigureOut">
              <a:rPr lang="ms-MY" smtClean="0"/>
              <a:t>11/09/2014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0B9F49A4-5F59-46DD-9E26-9E3CD283A9FF}" type="slidenum">
              <a:rPr lang="ms-MY" smtClean="0"/>
              <a:t>‹#›</a:t>
            </a:fld>
            <a:endParaRPr lang="ms-MY"/>
          </a:p>
        </p:txBody>
      </p:sp>
    </p:spTree>
    <p:extLst>
      <p:ext uri="{BB962C8B-B14F-4D97-AF65-F5344CB8AC3E}">
        <p14:creationId xmlns:p14="http://schemas.microsoft.com/office/powerpoint/2010/main" val="211986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9DC70F9D-D5A2-4693-85DD-8B432D7B023E}" type="datetimeFigureOut">
              <a:rPr lang="ms-MY" smtClean="0"/>
              <a:t>11/09/2014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0B9F49A4-5F59-46DD-9E26-9E3CD283A9FF}" type="slidenum">
              <a:rPr lang="ms-MY" smtClean="0"/>
              <a:t>‹#›</a:t>
            </a:fld>
            <a:endParaRPr lang="ms-MY"/>
          </a:p>
        </p:txBody>
      </p:sp>
    </p:spTree>
    <p:extLst>
      <p:ext uri="{BB962C8B-B14F-4D97-AF65-F5344CB8AC3E}">
        <p14:creationId xmlns:p14="http://schemas.microsoft.com/office/powerpoint/2010/main" val="257326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9DC70F9D-D5A2-4693-85DD-8B432D7B023E}" type="datetimeFigureOut">
              <a:rPr lang="ms-MY" smtClean="0"/>
              <a:t>11/09/2014</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0B9F49A4-5F59-46DD-9E26-9E3CD283A9FF}" type="slidenum">
              <a:rPr lang="ms-MY" smtClean="0"/>
              <a:t>‹#›</a:t>
            </a:fld>
            <a:endParaRPr lang="ms-MY"/>
          </a:p>
        </p:txBody>
      </p:sp>
    </p:spTree>
    <p:extLst>
      <p:ext uri="{BB962C8B-B14F-4D97-AF65-F5344CB8AC3E}">
        <p14:creationId xmlns:p14="http://schemas.microsoft.com/office/powerpoint/2010/main" val="90840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9DC70F9D-D5A2-4693-85DD-8B432D7B023E}" type="datetimeFigureOut">
              <a:rPr lang="ms-MY" smtClean="0"/>
              <a:t>11/09/2014</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0B9F49A4-5F59-46DD-9E26-9E3CD283A9FF}" type="slidenum">
              <a:rPr lang="ms-MY" smtClean="0"/>
              <a:t>‹#›</a:t>
            </a:fld>
            <a:endParaRPr lang="ms-MY"/>
          </a:p>
        </p:txBody>
      </p:sp>
    </p:spTree>
    <p:extLst>
      <p:ext uri="{BB962C8B-B14F-4D97-AF65-F5344CB8AC3E}">
        <p14:creationId xmlns:p14="http://schemas.microsoft.com/office/powerpoint/2010/main" val="321477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70F9D-D5A2-4693-85DD-8B432D7B023E}" type="datetimeFigureOut">
              <a:rPr lang="ms-MY" smtClean="0"/>
              <a:t>11/09/2014</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0B9F49A4-5F59-46DD-9E26-9E3CD283A9FF}" type="slidenum">
              <a:rPr lang="ms-MY" smtClean="0"/>
              <a:t>‹#›</a:t>
            </a:fld>
            <a:endParaRPr lang="ms-MY"/>
          </a:p>
        </p:txBody>
      </p:sp>
    </p:spTree>
    <p:extLst>
      <p:ext uri="{BB962C8B-B14F-4D97-AF65-F5344CB8AC3E}">
        <p14:creationId xmlns:p14="http://schemas.microsoft.com/office/powerpoint/2010/main" val="30581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70F9D-D5A2-4693-85DD-8B432D7B023E}" type="datetimeFigureOut">
              <a:rPr lang="ms-MY" smtClean="0"/>
              <a:t>11/09/2014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0B9F49A4-5F59-46DD-9E26-9E3CD283A9FF}" type="slidenum">
              <a:rPr lang="ms-MY" smtClean="0"/>
              <a:t>‹#›</a:t>
            </a:fld>
            <a:endParaRPr lang="ms-MY"/>
          </a:p>
        </p:txBody>
      </p:sp>
    </p:spTree>
    <p:extLst>
      <p:ext uri="{BB962C8B-B14F-4D97-AF65-F5344CB8AC3E}">
        <p14:creationId xmlns:p14="http://schemas.microsoft.com/office/powerpoint/2010/main" val="391548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70F9D-D5A2-4693-85DD-8B432D7B023E}" type="datetimeFigureOut">
              <a:rPr lang="ms-MY" smtClean="0"/>
              <a:t>11/09/2014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0B9F49A4-5F59-46DD-9E26-9E3CD283A9FF}" type="slidenum">
              <a:rPr lang="ms-MY" smtClean="0"/>
              <a:t>‹#›</a:t>
            </a:fld>
            <a:endParaRPr lang="ms-MY"/>
          </a:p>
        </p:txBody>
      </p:sp>
    </p:spTree>
    <p:extLst>
      <p:ext uri="{BB962C8B-B14F-4D97-AF65-F5344CB8AC3E}">
        <p14:creationId xmlns:p14="http://schemas.microsoft.com/office/powerpoint/2010/main" val="248168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70F9D-D5A2-4693-85DD-8B432D7B023E}" type="datetimeFigureOut">
              <a:rPr lang="ms-MY" smtClean="0"/>
              <a:t>11/09/2014</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F49A4-5F59-46DD-9E26-9E3CD283A9FF}" type="slidenum">
              <a:rPr lang="ms-MY" smtClean="0"/>
              <a:t>‹#›</a:t>
            </a:fld>
            <a:endParaRPr lang="ms-MY"/>
          </a:p>
        </p:txBody>
      </p:sp>
    </p:spTree>
    <p:extLst>
      <p:ext uri="{BB962C8B-B14F-4D97-AF65-F5344CB8AC3E}">
        <p14:creationId xmlns:p14="http://schemas.microsoft.com/office/powerpoint/2010/main" val="2075439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9/11/2014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709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143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209845"/>
            <a:ext cx="905328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068276" y="1505989"/>
            <a:ext cx="7200800" cy="1224136"/>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Menjaga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tubuh</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badan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menghindari</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kekotoran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rohani</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48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Curved Down Arrow 4"/>
          <p:cNvSpPr/>
          <p:nvPr/>
        </p:nvSpPr>
        <p:spPr>
          <a:xfrm rot="5136706" flipV="1">
            <a:off x="247990" y="857514"/>
            <a:ext cx="1179517" cy="970652"/>
          </a:xfrm>
          <a:prstGeom prst="curvedDownArrow">
            <a:avLst>
              <a:gd name="adj1" fmla="val 25000"/>
              <a:gd name="adj2" fmla="val 62195"/>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4527178" y="3000759"/>
            <a:ext cx="3851920" cy="1195536"/>
          </a:xfrm>
          <a:prstGeom prst="roundRect">
            <a:avLst>
              <a:gd name="adj" fmla="val 19735"/>
            </a:avLst>
          </a:prstGeom>
          <a:solidFill>
            <a:srgbClr val="0070C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sesuatu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melalui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tuntutan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bersuci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253207" y="2972916"/>
            <a:ext cx="3597025" cy="1198596"/>
          </a:xfrm>
          <a:prstGeom prst="roundRect">
            <a:avLst>
              <a:gd name="adj" fmla="val 19735"/>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Rohani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Down Arrow 7"/>
          <p:cNvSpPr/>
          <p:nvPr/>
        </p:nvSpPr>
        <p:spPr>
          <a:xfrm rot="1451127">
            <a:off x="3632262" y="2945378"/>
            <a:ext cx="1207826" cy="495164"/>
          </a:xfrm>
          <a:prstGeom prst="curvedDownArrow">
            <a:avLst>
              <a:gd name="adj1" fmla="val 25000"/>
              <a:gd name="adj2" fmla="val 61808"/>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2051719" y="4365105"/>
            <a:ext cx="6760344" cy="1080120"/>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Berwuduk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melibatkan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anggota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penting</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Rounded Rectangle 9"/>
          <p:cNvSpPr/>
          <p:nvPr/>
        </p:nvSpPr>
        <p:spPr>
          <a:xfrm>
            <a:off x="2051719" y="5661248"/>
            <a:ext cx="6760344" cy="1080120"/>
          </a:xfrm>
          <a:prstGeom prst="roundRect">
            <a:avLst>
              <a:gd name="adj" fmla="val 19735"/>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Mandi</a:t>
            </a:r>
            <a:r>
              <a:rPr lang="en-US" sz="2400"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wajib</a:t>
            </a:r>
            <a:r>
              <a:rPr lang="en-US" sz="2400" dirty="0" smtClean="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berhadas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besar</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Curved Down Arrow 10"/>
          <p:cNvSpPr/>
          <p:nvPr/>
        </p:nvSpPr>
        <p:spPr>
          <a:xfrm rot="3392087" flipV="1">
            <a:off x="1216333" y="4390651"/>
            <a:ext cx="1207826" cy="476689"/>
          </a:xfrm>
          <a:prstGeom prst="curvedDownArrow">
            <a:avLst>
              <a:gd name="adj1" fmla="val 25000"/>
              <a:gd name="adj2" fmla="val 61808"/>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rot="3577384" flipV="1">
            <a:off x="265674" y="4963830"/>
            <a:ext cx="2202207" cy="600785"/>
          </a:xfrm>
          <a:prstGeom prst="curvedDownArrow">
            <a:avLst>
              <a:gd name="adj1" fmla="val 25000"/>
              <a:gd name="adj2" fmla="val 61808"/>
              <a:gd name="adj3" fmla="val 25000"/>
            </a:avLst>
          </a:prstGeom>
          <a:solidFill>
            <a:schemeClr val="bg1"/>
          </a:solidFill>
          <a:ln>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282421"/>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ar-SA"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Maa’idah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6</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4026837"/>
            <a:ext cx="8915400" cy="2354491"/>
          </a:xfrm>
          <a:prstGeom prst="rect">
            <a:avLst/>
          </a:prstGeom>
          <a:solidFill>
            <a:srgbClr val="00B0F0">
              <a:alpha val="75000"/>
            </a:srgbClr>
          </a:solidFill>
        </p:spPr>
        <p:txBody>
          <a:bodyPr wrap="square">
            <a:spAutoFit/>
          </a:bodyPr>
          <a:lstStyle/>
          <a:p>
            <a:pPr lvl="0" algn="ctr" fontAlgn="base">
              <a:spcBef>
                <a:spcPct val="0"/>
              </a:spcBef>
              <a:spcAft>
                <a:spcPct val="0"/>
              </a:spcAft>
            </a:pPr>
            <a:r>
              <a:rPr lang="en-MY" sz="2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ms-MY" sz="2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 orang-orang </a:t>
            </a:r>
            <a:r>
              <a:rPr lang="ms-MY" sz="2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ms-MY" sz="2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 apabila kamu hendak mengerjakan sembahyang (padahal kamu berhadas kecil), maka (berwuduklah) </a:t>
            </a:r>
            <a:r>
              <a:rPr lang="en-US" sz="2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t>
            </a:r>
            <a:r>
              <a:rPr lang="ms-MY" sz="2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aitu </a:t>
            </a:r>
            <a:r>
              <a:rPr lang="ms-MY" sz="2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basuhlah muka kamu, dan kedua belah tangan kamu meliputi siku, dan sapulah sebahagian dari kepala kamu, dan basuhlah kedua belah kaki kamu meliputi buku lali; dan jika kamu Junub (berhadas besar) maka bersucilah Dengan mandi wajib; </a:t>
            </a:r>
            <a:r>
              <a:rPr lang="ms-MY" sz="2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502489"/>
            <a:ext cx="9144000" cy="2308324"/>
          </a:xfrm>
          <a:prstGeom prst="rect">
            <a:avLst/>
          </a:prstGeom>
          <a:solidFill>
            <a:schemeClr val="bg1">
              <a:lumMod val="95000"/>
              <a:alpha val="4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إِذَا قُمْتُمْ إِلَى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الصَّلاَةِ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فَاغْسِلُوا وُجُوهَكُمْ وَأَيْدِيَكُمْ إِلَى الْمَرَافِقِ وَامْسَحُوا بِرُءُوسِكُمْ وَأَرْجُلَكُمْ إِلَى الْكَعْبَيْنِ</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وَإِنْ كُنْتُمْ جُنُبًا فَاطَّهَّرُوا ۚ</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3450" y="404664"/>
            <a:ext cx="850112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003870" y="1268760"/>
            <a:ext cx="7600578" cy="1224136"/>
          </a:xfrm>
          <a:prstGeom prst="roundRect">
            <a:avLst>
              <a:gd name="adj" fmla="val 11364"/>
            </a:avLst>
          </a:prstGeom>
          <a:solidFill>
            <a:schemeClr val="accent5">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Tempat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suci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najis</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215422" y="2636913"/>
            <a:ext cx="6713156" cy="1584175"/>
          </a:xfrm>
          <a:prstGeom prst="roundRect">
            <a:avLst>
              <a:gd name="adj" fmla="val 11364"/>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Kesempurnaan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bergantung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batin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4164620" y="3861048"/>
            <a:ext cx="4511836" cy="792088"/>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Niat</a:t>
            </a:r>
            <a:r>
              <a:rPr lang="en-US" sz="2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ikhlas</a:t>
            </a:r>
            <a:r>
              <a:rPr lang="en-US" sz="2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khusyuk</a:t>
            </a:r>
            <a:endParaRPr lang="en-US" sz="22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7" name="Rounded Rectangle 6"/>
          <p:cNvSpPr/>
          <p:nvPr/>
        </p:nvSpPr>
        <p:spPr>
          <a:xfrm>
            <a:off x="2401491" y="4725144"/>
            <a:ext cx="4341020" cy="1872208"/>
          </a:xfrm>
          <a:prstGeom prst="roundRect">
            <a:avLst>
              <a:gd name="adj" fmla="val 11364"/>
            </a:avLst>
          </a:prstGeom>
          <a:solidFill>
            <a:schemeClr val="accent5">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u="sng" dirty="0" err="1" smtClean="0">
                <a:ln w="12700">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Penyakit</a:t>
            </a:r>
            <a:r>
              <a:rPr lang="en-US" sz="2400" u="sng" dirty="0" smtClean="0">
                <a:ln w="12700">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u="sng" dirty="0" err="1" smtClean="0">
                <a:ln w="12700">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400" u="sng" dirty="0" smtClean="0">
                <a:ln w="12700">
                  <a:solidFill>
                    <a:schemeClr val="tx1"/>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Syirik</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Riak</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Ujub</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Hasad</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TextBox 7"/>
          <p:cNvSpPr txBox="1"/>
          <p:nvPr/>
        </p:nvSpPr>
        <p:spPr>
          <a:xfrm>
            <a:off x="2771800" y="5013176"/>
            <a:ext cx="864096" cy="1446550"/>
          </a:xfrm>
          <a:prstGeom prst="rect">
            <a:avLst/>
          </a:prstGeom>
          <a:noFill/>
        </p:spPr>
        <p:txBody>
          <a:bodyPr wrap="square" rtlCol="0">
            <a:spAutoFit/>
          </a:bodyPr>
          <a:lstStyle/>
          <a:p>
            <a:pPr algn="ctr"/>
            <a:r>
              <a:rPr lang="en-US" sz="8800" b="1" dirty="0">
                <a:solidFill>
                  <a:srgbClr val="FF0000"/>
                </a:solidFill>
                <a:effectLst>
                  <a:glow rad="101600">
                    <a:schemeClr val="bg1">
                      <a:alpha val="60000"/>
                    </a:schemeClr>
                  </a:glow>
                  <a:outerShdw blurRad="38100" dist="38100" dir="2700000" algn="tl">
                    <a:srgbClr val="000000">
                      <a:alpha val="43137"/>
                    </a:srgbClr>
                  </a:outerShdw>
                </a:effectLst>
              </a:rPr>
              <a:t>X</a:t>
            </a:r>
            <a:endParaRPr lang="ms-MY" sz="8800" b="1" dirty="0">
              <a:solidFill>
                <a:srgbClr val="FF0000"/>
              </a:solidFill>
              <a:effectLst>
                <a:glow rad="101600">
                  <a:schemeClr val="bg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443572"/>
            <a:ext cx="90678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Riwayat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Imam Muslim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4494599"/>
            <a:ext cx="8915400" cy="2246769"/>
          </a:xfrm>
          <a:prstGeom prst="rect">
            <a:avLst/>
          </a:prstGeom>
          <a:solidFill>
            <a:srgbClr val="00B0F0">
              <a:alpha val="66000"/>
            </a:srgbClr>
          </a:solidFill>
        </p:spPr>
        <p:txBody>
          <a:bodyPr wrap="square">
            <a:spAutoFit/>
          </a:bodyPr>
          <a:lstStyle/>
          <a:p>
            <a:pPr lvl="0" algn="ctr" fontAlgn="base">
              <a:spcBef>
                <a:spcPct val="0"/>
              </a:spcBef>
              <a:spcAft>
                <a:spcPct val="0"/>
              </a:spcAft>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 masuk syurga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di dalam hatinya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sifat sombong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walaupun seberat zarah,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 sahabat berkata: Seorang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lelaki itu suka pakaian dan kasut yang baik. Sabda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Sesungguhnya Allah itu cantik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indah</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Dia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 mencintai kepada perkara yang cantik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indah</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Kesombongan </a:t>
            </a:r>
            <a:r>
              <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 ialah menolak kebenaran dan memandang rendah pada </a:t>
            </a:r>
            <a:r>
              <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endPar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268760"/>
            <a:ext cx="9144000" cy="3046988"/>
          </a:xfrm>
          <a:prstGeom prst="rect">
            <a:avLst/>
          </a:prstGeom>
          <a:solidFill>
            <a:schemeClr val="bg1">
              <a:lumMod val="95000"/>
              <a:alpha val="43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لايَدْخُلُ الْجَنَّةَ مَنْ كَانَ فِي قَلْبِهِ مِثْقَالُ ذَرَّةٍ مِنْ كِبْرٍ قَالَ رَجُلٌ إِنَّ الرَّجُلَ يُحِبُّ أَنْ يَكُونَ ثَوْبُهُ حَسَنًا وَنَعْلُهُ حَسَنَةً قَالَ إِنَّ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جَمِيلٌ يُحِبُّ الْجَمَالَ الْكِبْرُ بَطَرُ الْحَقِّ وَغَمْطُ النَّاسِ</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3450" y="188640"/>
            <a:ext cx="8501122"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Menghayati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prinsip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003870" y="1412776"/>
            <a:ext cx="7600578" cy="1440160"/>
          </a:xfrm>
          <a:prstGeom prst="roundRect">
            <a:avLst>
              <a:gd name="adj" fmla="val 11364"/>
            </a:avLst>
          </a:prstGeom>
          <a:solidFill>
            <a:schemeClr val="accent5">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Jadikan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budaya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2411760" y="3118714"/>
            <a:ext cx="5921068" cy="1063126"/>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kasih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sayang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melalui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2411760" y="4397864"/>
            <a:ext cx="5921068" cy="975352"/>
          </a:xfrm>
          <a:prstGeom prst="roundRect">
            <a:avLst>
              <a:gd name="adj" fmla="val 11364"/>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pakaian</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perskitaran</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ight Arrow 6"/>
          <p:cNvSpPr/>
          <p:nvPr/>
        </p:nvSpPr>
        <p:spPr>
          <a:xfrm>
            <a:off x="1979712" y="3068960"/>
            <a:ext cx="576064" cy="64807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ight Arrow 7"/>
          <p:cNvSpPr/>
          <p:nvPr/>
        </p:nvSpPr>
        <p:spPr>
          <a:xfrm>
            <a:off x="2004532" y="4293096"/>
            <a:ext cx="576064" cy="64807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394791"/>
            <a:ext cx="90678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4676943"/>
            <a:ext cx="8915400" cy="1200329"/>
          </a:xfrm>
          <a:prstGeom prst="rect">
            <a:avLst/>
          </a:prstGeom>
          <a:solidFill>
            <a:srgbClr val="00B0F0">
              <a:alpha val="75000"/>
            </a:srgbClr>
          </a:solidFill>
        </p:spPr>
        <p:txBody>
          <a:bodyPr wrap="square">
            <a:spAutoFit/>
          </a:bodyPr>
          <a:lstStyle/>
          <a:p>
            <a:pPr lvl="0" algn="ctr" fontAlgn="base">
              <a:spcBef>
                <a:spcPct val="0"/>
              </a:spcBef>
              <a:spcAft>
                <a:spcPct val="0"/>
              </a:spcAft>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Bersihkan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halaman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Yahudi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membersihkan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halaman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rumahnya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323528" y="1857598"/>
            <a:ext cx="8460431" cy="923330"/>
          </a:xfrm>
          <a:prstGeom prst="rect">
            <a:avLst/>
          </a:prstGeom>
          <a:solidFill>
            <a:schemeClr val="bg1">
              <a:lumMod val="95000"/>
              <a:alpha val="42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طَهِّرُوا أَفنِيَتَكُم فَإِنَّ اليَهُوْدَ لاَ تُطَهِّرُ أَفْنِيَتَها.</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755576" y="2648312"/>
            <a:ext cx="7704856" cy="1212736"/>
          </a:xfrm>
          <a:prstGeom prst="roundRect">
            <a:avLst>
              <a:gd name="adj" fmla="val 5972"/>
            </a:avLst>
          </a:prstGeom>
          <a:solidFill>
            <a:srgbClr val="92D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Pelbagai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rungutan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mengenai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dibeberapa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kawasan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membimbangkan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228600" y="426730"/>
            <a:ext cx="8610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Tuntutan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menjaga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kebersihan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755576" y="1556792"/>
            <a:ext cx="7704856" cy="869196"/>
          </a:xfrm>
          <a:prstGeom prst="roundRect">
            <a:avLst>
              <a:gd name="adj" fmla="val 6561"/>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persekitaran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tanggungjawab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755576" y="4077072"/>
            <a:ext cx="7704856" cy="1224136"/>
          </a:xfrm>
          <a:prstGeom prst="roundRect">
            <a:avLst>
              <a:gd name="adj" fmla="val 5972"/>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tempat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iaitu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masjid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surau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hendaklah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dipelihara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394791"/>
            <a:ext cx="90678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4676943"/>
            <a:ext cx="8915400" cy="1200329"/>
          </a:xfrm>
          <a:prstGeom prst="rect">
            <a:avLst/>
          </a:prstGeom>
          <a:solidFill>
            <a:srgbClr val="00B0F0">
              <a:alpha val="75000"/>
            </a:srgbClr>
          </a:solidFill>
        </p:spPr>
        <p:txBody>
          <a:bodyPr wrap="square">
            <a:spAutoFit/>
          </a:bodyPr>
          <a:lstStyle/>
          <a:p>
            <a:pPr lvl="0" algn="ctr" fontAlgn="base">
              <a:spcBef>
                <a:spcPct val="0"/>
              </a:spcBef>
              <a:spcAft>
                <a:spcPct val="0"/>
              </a:spcAft>
            </a:pP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“Masjid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boleh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dicemari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najis</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kekotoran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berzikir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membaca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al-Quran”.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07504" y="1774556"/>
            <a:ext cx="8915400" cy="2585323"/>
          </a:xfrm>
          <a:prstGeom prst="rect">
            <a:avLst/>
          </a:prstGeom>
          <a:solidFill>
            <a:schemeClr val="bg1">
              <a:lumMod val="95000"/>
              <a:alpha val="42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هَذِهِ الْمَسَاجِدَ لاَ تَصْلُحُ لِشَيءٍ مِنْ هَذا البَوْلِ وَلاَ اْلقَذَر</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إِنَّمَا هِيَ لِذِكْرِ اللهِ وَقِرَاءَةِ الْقُرْآن</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755576" y="2648312"/>
            <a:ext cx="7704856" cy="1212736"/>
          </a:xfrm>
          <a:prstGeom prst="roundRect">
            <a:avLst>
              <a:gd name="adj" fmla="val 5972"/>
            </a:avLst>
          </a:prstGeom>
          <a:solidFill>
            <a:srgbClr val="92D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Menjejaskan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kualiti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228600" y="188640"/>
            <a:ext cx="8610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Antar</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masalah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akibat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tidak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mengamalkan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kebersihan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755576" y="1556792"/>
            <a:ext cx="7704856" cy="869196"/>
          </a:xfrm>
          <a:prstGeom prst="roundRect">
            <a:avLst>
              <a:gd name="adj" fmla="val 6561"/>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Menjejaskan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imej</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negeri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755576" y="4077072"/>
            <a:ext cx="7704856" cy="1224136"/>
          </a:xfrm>
          <a:prstGeom prst="roundRect">
            <a:avLst>
              <a:gd name="adj" fmla="val 5972"/>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Peningkatan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kes-kes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penyakit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bawaan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haiwan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Down Arrow Callout 6"/>
          <p:cNvSpPr/>
          <p:nvPr/>
        </p:nvSpPr>
        <p:spPr>
          <a:xfrm>
            <a:off x="2987824" y="5478324"/>
            <a:ext cx="5184576" cy="1335052"/>
          </a:xfrm>
          <a:prstGeom prst="downArrowCallout">
            <a:avLst>
              <a:gd name="adj1" fmla="val 23351"/>
              <a:gd name="adj2" fmla="val 25000"/>
              <a:gd name="adj3" fmla="val 25000"/>
              <a:gd name="adj4" fmla="val 6497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Hindari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penyakit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bersih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188640"/>
            <a:ext cx="90678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41</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7504" y="4586352"/>
            <a:ext cx="8915400" cy="1938992"/>
          </a:xfrm>
          <a:prstGeom prst="rect">
            <a:avLst/>
          </a:prstGeom>
          <a:solidFill>
            <a:srgbClr val="00B0F0">
              <a:alpha val="75000"/>
            </a:srgbClr>
          </a:solidFill>
        </p:spPr>
        <p:txBody>
          <a:bodyPr wrap="square">
            <a:spAutoFit/>
          </a:bodyPr>
          <a:lstStyle/>
          <a:p>
            <a:pPr lvl="0" algn="ctr" fontAlgn="base">
              <a:spcBef>
                <a:spcPct val="0"/>
              </a:spcBef>
              <a:spcAft>
                <a:spcPct val="0"/>
              </a:spcAft>
            </a:pPr>
            <a:r>
              <a:rPr lang="ms-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 </a:t>
            </a: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timbul berbagai kerosakan dan bala bencana di darat dan di laut </a:t>
            </a:r>
            <a:r>
              <a:rPr lang="ms-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 </a:t>
            </a: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sebab apa </a:t>
            </a:r>
            <a:r>
              <a:rPr lang="ms-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 dilakukan oleh tangan manusia; (timbulnya </a:t>
            </a:r>
            <a:r>
              <a:rPr lang="ms-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 kerana Allah hendak merasakan mereka sebahagian dari balasan perbuatan-perbuatan buruk </a:t>
            </a:r>
            <a:r>
              <a:rPr lang="ms-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 telah lakukan, supaya mereka kembali (insaf dan bertaubat</a:t>
            </a:r>
            <a:r>
              <a:rPr lang="ms-MY"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842497"/>
            <a:ext cx="9144000" cy="1754326"/>
          </a:xfrm>
          <a:prstGeom prst="rect">
            <a:avLst/>
          </a:prstGeom>
          <a:solidFill>
            <a:schemeClr val="bg1">
              <a:lumMod val="95000"/>
              <a:alpha val="42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ظَهَرَ الْفَسَادُ فِي الْبَرِّ وَالْبَحْرِ بِمَا كَسَبَتْ أَيْدِي النَّاسِ لِيُذِيقَهُمْ بَعْضَ الَّذِي عَمِلُوا لَعَلَّهُمْ يَرْجِعُونَ</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786300"/>
            <a:ext cx="9144000" cy="2400657"/>
          </a:xfrm>
          <a:prstGeom prst="rect">
            <a:avLst/>
          </a:prstGeom>
          <a:solidFill>
            <a:schemeClr val="bg1">
              <a:lumMod val="95000"/>
              <a:alpha val="36000"/>
            </a:scheme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61656" y="4985881"/>
            <a:ext cx="8286808" cy="1323439"/>
          </a:xfrm>
          <a:prstGeom prst="rect">
            <a:avLst/>
          </a:prstGeom>
          <a:solidFill>
            <a:srgbClr val="00B0F0">
              <a:alpha val="63000"/>
            </a:srgbClr>
          </a:solid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43418" y="404664"/>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556048"/>
            <a:ext cx="9144000" cy="4524315"/>
          </a:xfrm>
          <a:prstGeom prst="rect">
            <a:avLst/>
          </a:prstGeom>
          <a:solidFill>
            <a:schemeClr val="bg1">
              <a:lumMod val="95000"/>
              <a:alpha val="40000"/>
            </a:scheme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228600" y="260648"/>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45759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0"/>
            <a:ext cx="9136063" cy="6858000"/>
          </a:xfrm>
          <a:prstGeom prst="rect">
            <a:avLst/>
          </a:prstGeom>
          <a:noFill/>
          <a:ln w="9525" algn="in">
            <a:noFill/>
            <a:miter lim="800000"/>
            <a:headEnd/>
            <a:tailEnd/>
          </a:ln>
        </p:spPr>
      </p:pic>
    </p:spTree>
    <p:extLst>
      <p:ext uri="{BB962C8B-B14F-4D97-AF65-F5344CB8AC3E}">
        <p14:creationId xmlns:p14="http://schemas.microsoft.com/office/powerpoint/2010/main" val="2677748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1956" y="428484"/>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480954" y="1868644"/>
            <a:ext cx="8077200" cy="1862048"/>
          </a:xfrm>
          <a:prstGeom prst="rect">
            <a:avLst/>
          </a:prstGeom>
          <a:solidFill>
            <a:schemeClr val="bg1">
              <a:lumMod val="95000"/>
              <a:alpha val="41000"/>
            </a:schemeClr>
          </a:solidFill>
        </p:spPr>
        <p:txBody>
          <a:bodyPr>
            <a:spAutoFit/>
          </a:bodyPr>
          <a:lstStyle/>
          <a:p>
            <a:pPr algn="ctr" rtl="1">
              <a:defRPr/>
            </a:pPr>
            <a:r>
              <a:rPr lang="ar-SA" sz="115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15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14698"/>
            <a:ext cx="9144000" cy="1446550"/>
          </a:xfrm>
          <a:prstGeom prst="rect">
            <a:avLst/>
          </a:prstGeom>
          <a:solidFill>
            <a:srgbClr val="00B0F0">
              <a:alpha val="64000"/>
            </a:srgbClr>
          </a:solid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20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2906" y="406405"/>
            <a:ext cx="8929688" cy="646331"/>
          </a:xfrm>
          <a:prstGeom prst="rect">
            <a:avLst/>
          </a:prstGeom>
        </p:spPr>
        <p:txBody>
          <a:bodyPr>
            <a:spAutoFit/>
          </a:bodyPr>
          <a:lstStyle/>
          <a:p>
            <a:pPr algn="ctr">
              <a:defRPr/>
            </a:pPr>
            <a:r>
              <a:rPr lang="en-US" sz="36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3630503"/>
            <a:ext cx="9144000" cy="2246769"/>
          </a:xfrm>
          <a:prstGeom prst="rect">
            <a:avLst/>
          </a:prstGeom>
          <a:solidFill>
            <a:srgbClr val="00B0F0">
              <a:alpha val="60000"/>
            </a:srgbClr>
          </a:solidFill>
          <a:ln w="38100">
            <a:noFill/>
          </a:ln>
        </p:spPr>
        <p:txBody>
          <a:bodyPr wrap="square">
            <a:spAutoFit/>
          </a:bodyPr>
          <a:lstStyle/>
          <a:p>
            <a:pPr algn="ctr">
              <a:defRPr/>
            </a:pP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tuhan</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disembah</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tiada</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sekutu</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baginya</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juga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bersaksi</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a:defRPr/>
            </a:pP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adalah</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hambaNya</a:t>
            </a:r>
            <a:r>
              <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a:defRPr/>
            </a:pP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rasulNya</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432283"/>
            <a:ext cx="9144000" cy="1754326"/>
          </a:xfrm>
          <a:prstGeom prst="rect">
            <a:avLst/>
          </a:prstGeom>
          <a:solidFill>
            <a:schemeClr val="bg1">
              <a:lumMod val="95000"/>
              <a:alpha val="42000"/>
            </a:schemeClr>
          </a:solidFill>
        </p:spPr>
        <p:txBody>
          <a:bodyPr wrap="square">
            <a:spAutoFit/>
          </a:bodyPr>
          <a:lstStyle/>
          <a:p>
            <a:pPr algn="ctr" rtl="1">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وَحْدَهُ</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لاَ شَرِيْكَ لَه،</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مُحَمَّدًا عَبْدُهُ وَرَسُوْلُهُ.</a:t>
            </a:r>
            <a:endParaRPr lang="en-US" sz="5400" b="1" dirty="0">
              <a:ln>
                <a:solidFill>
                  <a:prstClr val="white"/>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gtEl>
                                      </p:cBhvr>
                                      <p:by x="150000" y="150000"/>
                                    </p:animScale>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2000" fill="hold"/>
                                        <p:tgtEl>
                                          <p:spTgt spid="5"/>
                                        </p:tgtEl>
                                        <p:attrNameLst>
                                          <p:attrName>ppt_x</p:attrName>
                                        </p:attrNameLst>
                                      </p:cBhvr>
                                      <p:tavLst>
                                        <p:tav tm="0">
                                          <p:val>
                                            <p:strVal val="#ppt_x"/>
                                          </p:val>
                                        </p:tav>
                                        <p:tav tm="100000">
                                          <p:val>
                                            <p:strVal val="#ppt_x"/>
                                          </p:val>
                                        </p:tav>
                                      </p:tavLst>
                                    </p:anim>
                                    <p:anim calcmode="lin" valueType="num">
                                      <p:cBhvr additive="base">
                                        <p:cTn id="10" dur="2000" fill="hold"/>
                                        <p:tgtEl>
                                          <p:spTgt spid="5"/>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66643"/>
            <a:ext cx="8929688" cy="646331"/>
          </a:xfrm>
          <a:prstGeom prst="rect">
            <a:avLst/>
          </a:prstGeom>
        </p:spPr>
        <p:txBody>
          <a:bodyPr>
            <a:spAutoFit/>
          </a:bodyPr>
          <a:lstStyle/>
          <a:p>
            <a:pPr algn="ctr">
              <a:defRPr/>
            </a:pPr>
            <a:r>
              <a:rPr lang="en-US" sz="36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6364" y="1518771"/>
            <a:ext cx="9001156" cy="1754326"/>
          </a:xfrm>
          <a:prstGeom prst="rect">
            <a:avLst/>
          </a:prstGeom>
          <a:solidFill>
            <a:schemeClr val="bg1">
              <a:lumMod val="95000"/>
              <a:alpha val="49000"/>
            </a:scheme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عَلَى عَبْدِكَ وَرَسُولِكَ مُحَمَّدٍ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آلِهِ وَصَحْبِهِ أَجْمَعِيْنَ.</a:t>
            </a:r>
            <a:endParaRPr lang="en-US" sz="5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 Box 2"/>
          <p:cNvSpPr txBox="1">
            <a:spLocks noChangeArrowheads="1"/>
          </p:cNvSpPr>
          <p:nvPr/>
        </p:nvSpPr>
        <p:spPr bwMode="auto">
          <a:xfrm>
            <a:off x="36512" y="3596964"/>
            <a:ext cx="9144000" cy="2064284"/>
          </a:xfrm>
          <a:prstGeom prst="rect">
            <a:avLst/>
          </a:prstGeom>
          <a:solidFill>
            <a:srgbClr val="00B0F0">
              <a:alpha val="60000"/>
            </a:srgbClr>
          </a:solidFill>
          <a:ln w="9525">
            <a:noFill/>
            <a:round/>
            <a:headEnd/>
            <a:tailEnd/>
          </a:ln>
          <a:effectLst/>
        </p:spPr>
        <p:txBody>
          <a:bodyPr wrap="squar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Kami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keluarganya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endPar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991" y="4081135"/>
            <a:ext cx="8915400" cy="1508105"/>
          </a:xfrm>
          <a:prstGeom prst="rect">
            <a:avLst/>
          </a:prstGeom>
          <a:solidFill>
            <a:srgbClr val="00B0F0">
              <a:alpha val="59000"/>
            </a:srgbClr>
          </a:solidFill>
        </p:spPr>
        <p:txBody>
          <a:bodyPr wrap="square">
            <a:spAutoFit/>
          </a:bodyPr>
          <a:lstStyle/>
          <a:p>
            <a:pPr lvl="0" algn="ctr" fontAlgn="base">
              <a:spcBef>
                <a:spcPct val="0"/>
              </a:spcBef>
              <a:spcAft>
                <a:spcPct val="0"/>
              </a:spcAft>
            </a:pP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berpesan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hadirin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berjaya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36512" y="1916832"/>
            <a:ext cx="9144000" cy="1754326"/>
          </a:xfrm>
          <a:prstGeom prst="rect">
            <a:avLst/>
          </a:prstGeom>
          <a:solidFill>
            <a:schemeClr val="bg1">
              <a:lumMod val="95000"/>
              <a:alpha val="56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إِتَّقُوْا الله، أُوْصِيْكُمْ وَإِيَّايَ بِتَقْوَى اللهِ، فَقَدْ فَازَ الْمُتَّقُوْنَ.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850921" y="395953"/>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6" name="TextBox 5"/>
          <p:cNvSpPr txBox="1"/>
          <p:nvPr/>
        </p:nvSpPr>
        <p:spPr>
          <a:xfrm>
            <a:off x="5759740" y="3357562"/>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121072"/>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8" name="TextBox 7"/>
          <p:cNvSpPr txBox="1"/>
          <p:nvPr/>
        </p:nvSpPr>
        <p:spPr>
          <a:xfrm>
            <a:off x="152400" y="152400"/>
            <a:ext cx="8610600" cy="892552"/>
          </a:xfrm>
          <a:prstGeom prst="rect">
            <a:avLst/>
          </a:prstGeom>
          <a:noFill/>
        </p:spPr>
        <p:txBody>
          <a:bodyPr wrap="square">
            <a:spAutoFit/>
          </a:bodyPr>
          <a:lstStyle/>
          <a:p>
            <a:pPr algn="ctr">
              <a:defRPr/>
            </a:pP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Allah…</a:t>
            </a:r>
            <a:endPar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61072629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72538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500614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787332"/>
            <a:ext cx="9144000" cy="1569660"/>
          </a:xfrm>
          <a:prstGeom prst="rect">
            <a:avLst/>
          </a:prstGeom>
          <a:solidFill>
            <a:schemeClr val="bg1">
              <a:lumMod val="95000"/>
              <a:alpha val="38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سَيِّدَنَا مُحَمَّدًا عَبْدُهُ وَرَسُوْلُه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683568" y="393045"/>
            <a:ext cx="789010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19696"/>
            <a:ext cx="8643998" cy="2677656"/>
          </a:xfrm>
          <a:prstGeom prst="rect">
            <a:avLst/>
          </a:prstGeom>
          <a:solidFill>
            <a:srgbClr val="00B0F0">
              <a:alpha val="54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Bijaksana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extLst>
      <p:ext uri="{BB962C8B-B14F-4D97-AF65-F5344CB8AC3E}">
        <p14:creationId xmlns:p14="http://schemas.microsoft.com/office/powerpoint/2010/main" val="3137792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75226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642669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Ya</a:t>
            </a:r>
            <a:r>
              <a:rPr lang="en-US" sz="3200" b="1" dirty="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Allah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Muliakanlah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a:t>
            </a:r>
          </a:p>
          <a:p>
            <a:pPr algn="ctr">
              <a:defRPr/>
            </a:pP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Tolonglah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himpunkanlah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mereka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di</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atas</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landasan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kebenaran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agama.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Hancurkanlah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kekufuran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orang – orang yang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syirik</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orang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munafik</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juga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musuh-musuhMu</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musuh-musuh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agama.</a:t>
            </a:r>
          </a:p>
        </p:txBody>
      </p:sp>
    </p:spTree>
    <p:extLst>
      <p:ext uri="{BB962C8B-B14F-4D97-AF65-F5344CB8AC3E}">
        <p14:creationId xmlns:p14="http://schemas.microsoft.com/office/powerpoint/2010/main" val="1212646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378565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Orang-orang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452237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729839"/>
            <a:ext cx="8572527" cy="313932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Ampunkanlah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dosa-dosa</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perbuatan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yang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melampau</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teguhkanlah</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tapak</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pendirian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perjuangan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tolonglah</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mencapai</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terhadap</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kaum</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kafir</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28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902598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2339821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25034592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
            </a:r>
          </a:p>
        </p:txBody>
      </p:sp>
    </p:spTree>
    <p:extLst>
      <p:ext uri="{BB962C8B-B14F-4D97-AF65-F5344CB8AC3E}">
        <p14:creationId xmlns:p14="http://schemas.microsoft.com/office/powerpoint/2010/main" val="1462317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831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33817"/>
            <a:ext cx="8929688" cy="646331"/>
          </a:xfrm>
          <a:prstGeom prst="rect">
            <a:avLst/>
          </a:prstGeom>
        </p:spPr>
        <p:txBody>
          <a:bodyPr>
            <a:spAutoFit/>
          </a:bodyPr>
          <a:lstStyle/>
          <a:p>
            <a:pPr algn="ctr">
              <a:defRPr/>
            </a:pPr>
            <a:r>
              <a:rPr lang="en-US" sz="36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6364" y="1485945"/>
            <a:ext cx="9001156" cy="2400657"/>
          </a:xfrm>
          <a:prstGeom prst="rect">
            <a:avLst/>
          </a:prstGeom>
          <a:solidFill>
            <a:schemeClr val="bg1">
              <a:lumMod val="95000"/>
              <a:alpha val="47000"/>
            </a:schemeClr>
          </a:solidFill>
        </p:spPr>
        <p:txBody>
          <a:bodyPr wrap="square">
            <a:spAutoFit/>
          </a:bodyPr>
          <a:lstStyle/>
          <a:p>
            <a:pPr algn="ctr" rtl="1"/>
            <a:r>
              <a:rPr lang="ar-SA"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هَذَا النَّبِيَّ الْكَرِيْمِ سَيِّدِنَا مُحَمَّدٍ وَعَلَى آلِهِ وَصَحْبِهِ وَمَنْ تَبِعَهُمْ بِإِحْسَانٍ ِإلَى يَوْمِ الدِّيْنِ.</a:t>
            </a:r>
            <a:endParaRPr lang="en-US"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 Box 2"/>
          <p:cNvSpPr txBox="1">
            <a:spLocks noChangeArrowheads="1"/>
          </p:cNvSpPr>
          <p:nvPr/>
        </p:nvSpPr>
        <p:spPr bwMode="auto">
          <a:xfrm>
            <a:off x="36512" y="4275233"/>
            <a:ext cx="9144000" cy="1818063"/>
          </a:xfrm>
          <a:prstGeom prst="rect">
            <a:avLst/>
          </a:prstGeom>
          <a:solidFill>
            <a:srgbClr val="00B0F0">
              <a:alpha val="60000"/>
            </a:srgbClr>
          </a:solidFill>
          <a:ln w="9525">
            <a:noFill/>
            <a:round/>
            <a:headEnd/>
            <a:tailEnd/>
          </a:ln>
          <a:effectLst/>
        </p:spPr>
        <p:txBody>
          <a:bodyPr wrap="squar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28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GB"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kami </a:t>
            </a:r>
            <a:r>
              <a:rPr lang="en-GB"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a:t>
            </a:r>
            <a:r>
              <a:rPr lang="en-GB"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GB"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keluarganya</a:t>
            </a:r>
            <a:r>
              <a:rPr lang="en-GB"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GB"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GB"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pengikut-pengikut</a:t>
            </a:r>
            <a:r>
              <a:rPr lang="en-GB"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baginda</a:t>
            </a:r>
            <a:r>
              <a:rPr lang="en-GB"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28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991" y="3865111"/>
            <a:ext cx="8915400" cy="1508105"/>
          </a:xfrm>
          <a:prstGeom prst="rect">
            <a:avLst/>
          </a:prstGeom>
          <a:solidFill>
            <a:srgbClr val="00B0F0">
              <a:alpha val="59000"/>
            </a:srgbClr>
          </a:solidFill>
        </p:spPr>
        <p:txBody>
          <a:bodyPr wrap="square">
            <a:spAutoFit/>
          </a:bodyPr>
          <a:lstStyle/>
          <a:p>
            <a:pPr lvl="0" algn="ctr" fontAlgn="base">
              <a:spcBef>
                <a:spcPct val="0"/>
              </a:spcBef>
              <a:spcAft>
                <a:spcPct val="0"/>
              </a:spcAft>
            </a:pP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berpesan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hadirin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sekalian</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berjaya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3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a:t>
            </a:r>
            <a:r>
              <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3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36512" y="1844824"/>
            <a:ext cx="9144000" cy="1754326"/>
          </a:xfrm>
          <a:prstGeom prst="rect">
            <a:avLst/>
          </a:prstGeom>
          <a:solidFill>
            <a:schemeClr val="bg1">
              <a:lumMod val="95000"/>
              <a:alpha val="56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إِتَّقُوْا الله، أُوْصِيْكُمْ وَإِيَّايَ بِتَقْوَى اللهِ، فَقَدْ فَازَ الْمُتَّقُوْنَ.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850921" y="37156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726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496" y="211358"/>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222</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3884855"/>
            <a:ext cx="8915400" cy="1200329"/>
          </a:xfrm>
          <a:prstGeom prst="rect">
            <a:avLst/>
          </a:prstGeom>
          <a:solidFill>
            <a:srgbClr val="00B0F0">
              <a:alpha val="74000"/>
            </a:srgbClr>
          </a:solidFill>
        </p:spPr>
        <p:txBody>
          <a:bodyPr wrap="square">
            <a:spAutoFit/>
          </a:bodyPr>
          <a:lstStyle/>
          <a:p>
            <a:pPr algn="ct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menyukai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bertaubat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menyukai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menyucikan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 y="1857598"/>
            <a:ext cx="9144000" cy="923330"/>
          </a:xfrm>
          <a:prstGeom prst="rect">
            <a:avLst/>
          </a:prstGeom>
          <a:solidFill>
            <a:schemeClr val="bg1">
              <a:lumMod val="95000"/>
              <a:alpha val="44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إِنَّ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يُحِبُّ التَّوَّابِينَ وَيُحِبُّ الْمُتَطَهِّرِينَ</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471205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896" y="188640"/>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Fitrah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kejadian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suci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02761" y="1736812"/>
            <a:ext cx="3960440" cy="2268252"/>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diperintahkan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menjaga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kesucian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zahir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batin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283968" y="3356993"/>
            <a:ext cx="4680520" cy="2016223"/>
          </a:xfrm>
          <a:prstGeom prst="roundRect">
            <a:avLst>
              <a:gd name="adj" fmla="val 5972"/>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Fekah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dimulai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Bab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Taharah</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kesucian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a:off x="3920904" y="3140968"/>
            <a:ext cx="648072" cy="1008112"/>
          </a:xfrm>
          <a:prstGeom prst="rightArrow">
            <a:avLst/>
          </a:prstGeom>
          <a:solidFill>
            <a:schemeClr val="bg1"/>
          </a:solidFill>
          <a:ln>
            <a:solidFill>
              <a:srgbClr val="0070C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19350" y="426730"/>
            <a:ext cx="8501122"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771712" y="1547501"/>
            <a:ext cx="7600578" cy="1080120"/>
          </a:xfrm>
          <a:prstGeom prst="roundRect">
            <a:avLst>
              <a:gd name="adj" fmla="val 11364"/>
            </a:avLst>
          </a:prstGeom>
          <a:solidFill>
            <a:schemeClr val="accent5">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anggota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lahir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hadas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kekotoran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771712" y="2792328"/>
            <a:ext cx="7600578" cy="1152128"/>
          </a:xfrm>
          <a:prstGeom prst="roundRect">
            <a:avLst>
              <a:gd name="adj" fmla="val 11364"/>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anggora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tubuh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dosa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kejahatan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loud 5"/>
          <p:cNvSpPr/>
          <p:nvPr/>
        </p:nvSpPr>
        <p:spPr>
          <a:xfrm>
            <a:off x="139774" y="1700808"/>
            <a:ext cx="864096" cy="689454"/>
          </a:xfrm>
          <a:prstGeom prst="cloud">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MY" sz="3200" dirty="0"/>
          </a:p>
        </p:txBody>
      </p:sp>
      <p:sp>
        <p:nvSpPr>
          <p:cNvPr id="7" name="Rounded Rectangle 6"/>
          <p:cNvSpPr/>
          <p:nvPr/>
        </p:nvSpPr>
        <p:spPr>
          <a:xfrm>
            <a:off x="737690" y="4176877"/>
            <a:ext cx="7634600" cy="1279747"/>
          </a:xfrm>
          <a:prstGeom prst="roundRect">
            <a:avLst>
              <a:gd name="adj" fmla="val 11364"/>
            </a:avLst>
          </a:prstGeom>
          <a:solidFill>
            <a:srgbClr val="0070C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tercela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dimurkai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754701" y="5600640"/>
            <a:ext cx="7600578" cy="1068720"/>
          </a:xfrm>
          <a:prstGeom prst="roundRect">
            <a:avLst>
              <a:gd name="adj" fmla="val 5972"/>
            </a:avLst>
          </a:prstGeom>
          <a:solidFill>
            <a:srgbClr val="92D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Kebersihan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selain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Cloud 8"/>
          <p:cNvSpPr/>
          <p:nvPr/>
        </p:nvSpPr>
        <p:spPr>
          <a:xfrm>
            <a:off x="179512" y="5691874"/>
            <a:ext cx="864096" cy="689454"/>
          </a:xfrm>
          <a:prstGeom prst="cloud">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en-MY" sz="3200" dirty="0"/>
          </a:p>
        </p:txBody>
      </p:sp>
      <p:sp>
        <p:nvSpPr>
          <p:cNvPr id="10" name="Cloud 9"/>
          <p:cNvSpPr/>
          <p:nvPr/>
        </p:nvSpPr>
        <p:spPr>
          <a:xfrm>
            <a:off x="139774" y="2883562"/>
            <a:ext cx="864096" cy="689454"/>
          </a:xfrm>
          <a:prstGeom prst="cloud">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MY" sz="3200" dirty="0"/>
          </a:p>
        </p:txBody>
      </p:sp>
      <p:sp>
        <p:nvSpPr>
          <p:cNvPr id="11" name="Cloud 10"/>
          <p:cNvSpPr/>
          <p:nvPr/>
        </p:nvSpPr>
        <p:spPr>
          <a:xfrm>
            <a:off x="179512" y="4251714"/>
            <a:ext cx="864096" cy="689454"/>
          </a:xfrm>
          <a:prstGeom prst="cloud">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MY" sz="3200" dirty="0"/>
          </a:p>
        </p:txBody>
      </p:sp>
    </p:spTree>
    <p:extLst>
      <p:ext uri="{BB962C8B-B14F-4D97-AF65-F5344CB8AC3E}">
        <p14:creationId xmlns:p14="http://schemas.microsoft.com/office/powerpoint/2010/main" val="2743112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1281</Words>
  <Application>Microsoft Office PowerPoint</Application>
  <PresentationFormat>On-screen Show (4:3)</PresentationFormat>
  <Paragraphs>135</Paragraphs>
  <Slides>39</Slides>
  <Notes>0</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wanshahril</cp:lastModifiedBy>
  <cp:revision>6</cp:revision>
  <dcterms:created xsi:type="dcterms:W3CDTF">2014-09-10T17:51:48Z</dcterms:created>
  <dcterms:modified xsi:type="dcterms:W3CDTF">2014-09-11T04:51:21Z</dcterms:modified>
</cp:coreProperties>
</file>